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260" r:id="rId3"/>
    <p:sldId id="270" r:id="rId4"/>
    <p:sldId id="262" r:id="rId5"/>
    <p:sldId id="266" r:id="rId6"/>
    <p:sldId id="267" r:id="rId7"/>
    <p:sldId id="268" r:id="rId8"/>
    <p:sldId id="282" r:id="rId9"/>
    <p:sldId id="298" r:id="rId10"/>
    <p:sldId id="311" r:id="rId11"/>
    <p:sldId id="297" r:id="rId12"/>
    <p:sldId id="280" r:id="rId13"/>
    <p:sldId id="289" r:id="rId14"/>
    <p:sldId id="283" r:id="rId15"/>
    <p:sldId id="299" r:id="rId16"/>
    <p:sldId id="284" r:id="rId17"/>
    <p:sldId id="286" r:id="rId18"/>
    <p:sldId id="288" r:id="rId19"/>
    <p:sldId id="296" r:id="rId20"/>
    <p:sldId id="300" r:id="rId21"/>
    <p:sldId id="301" r:id="rId22"/>
    <p:sldId id="302" r:id="rId23"/>
    <p:sldId id="291" r:id="rId24"/>
    <p:sldId id="312" r:id="rId25"/>
    <p:sldId id="292" r:id="rId26"/>
    <p:sldId id="303" r:id="rId27"/>
    <p:sldId id="304" r:id="rId28"/>
    <p:sldId id="308" r:id="rId29"/>
    <p:sldId id="313" r:id="rId30"/>
    <p:sldId id="305" r:id="rId31"/>
    <p:sldId id="306" r:id="rId32"/>
    <p:sldId id="314" r:id="rId33"/>
    <p:sldId id="309" r:id="rId34"/>
    <p:sldId id="293" r:id="rId35"/>
    <p:sldId id="281" r:id="rId36"/>
    <p:sldId id="294" r:id="rId37"/>
    <p:sldId id="295" r:id="rId38"/>
    <p:sldId id="307" r:id="rId39"/>
    <p:sldId id="310" r:id="rId40"/>
    <p:sldId id="26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7DC2"/>
    <a:srgbClr val="738DCA"/>
    <a:srgbClr val="647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B815D-E3A4-47D1-9AEC-D53A2C636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1DFF87-05E5-4EC2-9BE4-1B2EE1970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F527C-5204-4A4E-8681-45C6952E8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16FD-C1B5-4220-9B92-F9B7EAE48C85}" type="datetime1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D4DBB-2AB1-49AE-A0C0-9CA62E28B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Zebra Technology DevTalk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CC653-1E10-41F8-B301-BA680A4BC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53DF-75EB-431F-BE58-ECEE89AAB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22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834AA-2383-4EA9-9ADC-F085A8B09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C4CE9-A5D9-4342-A165-241C2D28F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30A29-9DF0-4CD7-8F0D-D02D0CB1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7E6E-D214-45AE-8A08-7208A7180338}" type="datetime1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67045-B885-4B90-9FCA-63E8C9D7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Zebra Technology DevTalk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EC2C7-BDB8-42F9-B6B6-396D8FAF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53DF-75EB-431F-BE58-ECEE89AAB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0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6CCDB3-9936-47E3-8F20-B8C30B7C2E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FDC079-16B9-4255-AA5A-D2E500CD8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1FEC7-3AF0-481E-87EA-E8EC00DEE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8284-BFFF-42B2-871E-A87D6EB510BF}" type="datetime1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34176-40AB-42D6-84BC-14102C50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Zebra Technology DevTalk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FF71-5AD1-439F-A50D-041D254DB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53DF-75EB-431F-BE58-ECEE89AAB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62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0580F-4A2B-45D9-8DFE-5F7BD7A2A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F3079-915E-4372-97C0-0A32DE320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FCC0C-D3FB-4B99-8B64-7B2C13CB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504D-612D-4761-9442-E32F0B55A2C3}" type="datetime1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A2278-2461-4674-81A5-FE575126A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Zebra Technology DevTalk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ADB78-678B-4968-B623-7CFD4418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53DF-75EB-431F-BE58-ECEE89AAB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9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E5011-C7D6-45AC-9F91-4C8E2F691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BE90E-B0E8-408E-B425-1B6EFFC5B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51F70-3CF1-4109-AB04-93C2B1041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5B10-4BC2-4826-8D06-2A0B6D35B2CC}" type="datetime1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9529D-8DFB-4954-9ACD-69B1909C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Zebra Technology DevTalk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38C55-8439-47CE-82DF-7DC7C95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53DF-75EB-431F-BE58-ECEE89AAB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35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379A7-4B65-4A11-BB8C-80FC6D02B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8245D-A9CE-41EA-A062-00ECC6D20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FF9CA-0713-4B1E-9DFC-B2A0403B4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AF6A-D1CF-4E2D-BADA-CD348E6F9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ABFF-A94A-43CA-9745-C77DCB5E96EA}" type="datetime1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CEDFB-377C-4EDE-B20B-0FD066448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Zebra Technology DevTalk 2021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E363C-C9E4-41B8-BB09-D0381BFC7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53DF-75EB-431F-BE58-ECEE89AAB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9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A252E-1178-4D83-847F-959D50EE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58812-119B-4805-A620-FA161FA2B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5A5FE5-FAEB-4609-9363-75E3A353B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2B3DB-32F3-4939-9E8E-99E1D4594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B0C28-F60E-406E-928C-1D46A2753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4D900-5DFC-4E33-BBA0-FFA364D5D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7426-E1FC-44A2-8BD1-7B67FB698E5F}" type="datetime1">
              <a:rPr lang="en-US" smtClean="0"/>
              <a:t>6/23/2021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3AA91F-FF9A-4B91-9675-B94E1A20B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Zebra Technology DevTalk 2021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AA8584-4459-4357-8B75-19CE0FA33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53DF-75EB-431F-BE58-ECEE89AAB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CA4C-9E97-4976-B04F-1376CFC6A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FB64C0-533D-4C8D-BDF4-C121EDCD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A434-56B8-45E0-9CE0-3B11C7B21389}" type="datetime1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B0C07D-64A7-4E08-A7EF-640EAD4E4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Zebra Technology DevTalk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D9741-80BB-4DAB-8B8C-8213B69F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53DF-75EB-431F-BE58-ECEE89AAB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83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55A887-CE03-485F-933F-551A1480F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39C1-81CE-44E0-ACC5-0B9B620EBA50}" type="datetime1">
              <a:rPr lang="en-US" smtClean="0"/>
              <a:t>6/23/2021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1003E3-F6C5-4C24-8D1D-89121B81D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Zebra Technology DevTalk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AB6BF-2BE1-4FC1-8099-F473C25D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53DF-75EB-431F-BE58-ECEE89AAB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3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B248A-DB65-4BAE-B401-CA20C876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2AB75-F7C5-4542-871F-9E5DCAA2B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DB090-FA0A-4909-9DAF-13E3AFC81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E1CB3-3AA1-4D58-9A7E-FE6B9DB18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52C6-465C-4E8C-B750-8A85A801D1C3}" type="datetime1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D4F4C-2FC5-4ACB-8064-5D16677D0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Zebra Technology DevTalk 2021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3C1F3-3D38-4F7E-916F-7D9218FF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53DF-75EB-431F-BE58-ECEE89AAB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5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A0743-F6C1-4DBE-9A1A-0E917A0F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6C27AA-7F53-44BF-8969-CC1792ED7E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9B406-4313-43B0-BE91-E292DA797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68693-532C-45EF-B1FE-DA455D64C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3CCE-98CA-4F11-A03E-E9CFCFF7326D}" type="datetime1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6562C-229A-46B3-AD7E-38F46708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Zebra Technology DevTalk 2021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DB79C-C4F4-482D-9431-A5C138231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53DF-75EB-431F-BE58-ECEE89AAB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7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418BE4-986C-42C4-86B8-6EC6A7C0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4EFBE-D994-4DE7-8063-7141F1C8F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F3D3E-8C34-4519-A127-51526B493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D06D4-6A16-4BF8-A414-1886BC83B1B5}" type="datetime1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0F305-1F82-4807-84BF-AB8DC363B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Zebra Technology DevTalk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72474-8D16-46D2-9BB1-71E63B250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E53DF-75EB-431F-BE58-ECEE89AAB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8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googleplay/android-developer/answer/9956427?hl=en-GB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90BE056-5E94-4D58-BAEE-278AA9063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9617" y="2902795"/>
            <a:ext cx="5187823" cy="941220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Android 11 Enterprise Developer Overview</a:t>
            </a:r>
            <a:endParaRPr lang="en-US" sz="3200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457683AE-626E-4955-908E-4DED42982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9617" y="3928999"/>
            <a:ext cx="5075856" cy="941220"/>
          </a:xfrm>
        </p:spPr>
        <p:txBody>
          <a:bodyPr>
            <a:normAutofit/>
          </a:bodyPr>
          <a:lstStyle/>
          <a:p>
            <a:pPr algn="l"/>
            <a:r>
              <a:rPr lang="en-GB" sz="1400" dirty="0">
                <a:solidFill>
                  <a:srgbClr val="738DCA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James Swinton-Bland</a:t>
            </a:r>
          </a:p>
          <a:p>
            <a:pPr algn="l"/>
            <a:r>
              <a:rPr lang="en-GB" sz="1400" dirty="0">
                <a:solidFill>
                  <a:srgbClr val="738DCA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Developer Advocate EMEA</a:t>
            </a:r>
          </a:p>
          <a:p>
            <a:pPr algn="l"/>
            <a:r>
              <a:rPr lang="en-GB" sz="1400" dirty="0">
                <a:solidFill>
                  <a:srgbClr val="738DCA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James.swintonbland@zebra.com</a:t>
            </a:r>
            <a:endParaRPr lang="en-US" sz="1400" dirty="0">
              <a:solidFill>
                <a:srgbClr val="738DCA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26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Zebra Changes for A11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811E2D0-977F-46FF-B1AA-CEBD5C603816}"/>
              </a:ext>
            </a:extLst>
          </p:cNvPr>
          <p:cNvSpPr txBox="1">
            <a:spLocks/>
          </p:cNvSpPr>
          <p:nvPr/>
        </p:nvSpPr>
        <p:spPr>
          <a:xfrm>
            <a:off x="900000" y="1994262"/>
            <a:ext cx="5676969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Zebra have introduced new feature called Secure Storage Manager 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Designed to allow apps to share files in spite of Scoped Storage restriction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More detail to come in later slides…</a:t>
            </a: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D924D29-719A-46CA-9017-5EB427E64126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Secure Storage Manager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544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Zebra Changes for A11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811E2D0-977F-46FF-B1AA-CEBD5C603816}"/>
              </a:ext>
            </a:extLst>
          </p:cNvPr>
          <p:cNvSpPr txBox="1">
            <a:spLocks/>
          </p:cNvSpPr>
          <p:nvPr/>
        </p:nvSpPr>
        <p:spPr>
          <a:xfrm>
            <a:off x="900000" y="1994262"/>
            <a:ext cx="5676969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Much improved </a:t>
            </a:r>
            <a:r>
              <a:rPr lang="en-GB" sz="2400" dirty="0" err="1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DotCode</a:t>
            </a: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performance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Configurable erasures allow for much more aggressive decoding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Noticeable performance increase, 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Available previously as CPR 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Standard in A11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D924D29-719A-46CA-9017-5EB427E64126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Improved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DotCode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Support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804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17062E58-6464-43C5-A09F-01F28746F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25" y="341246"/>
            <a:ext cx="5736347" cy="5813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4A1EDFF-305F-45B7-92E4-0E92AFA4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406" y="2691355"/>
            <a:ext cx="2945187" cy="111356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GB" sz="4000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(Scoped Storage)</a:t>
            </a:r>
            <a:endParaRPr lang="en-US" sz="4000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D3A0C-E8A1-492C-8225-AA50C289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2A6504D-612D-4761-9442-E32F0B55A2C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944B1-CFA2-4E9A-9F6C-4BC44C6F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Zebra Technology DevTalk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90B8A-4449-46DD-8160-2651EABF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B5E53DF-75EB-431F-BE58-ECEE89AABC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08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(APIs)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C600BE6-7854-4CB3-8C40-D2764A4963EE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8185276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What is it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What are the work-arounds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 closer look at the work-arounds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Scoped Storage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354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(APIs)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C600BE6-7854-4CB3-8C40-D2764A4963EE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8185276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Apps cannot access files outside of their application directory – Their “Scoped Storage”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Introduced in A10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Rollout delayed due to community push-back</a:t>
            </a:r>
          </a:p>
          <a:p>
            <a:pPr marL="0" indent="0">
              <a:buNone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Enforced in Android 11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With caveats…</a:t>
            </a:r>
          </a:p>
          <a:p>
            <a:pPr marL="0" indent="0">
              <a:buNone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Scoped Storage – What is it?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3074" name="Picture 2" descr="Android Developers on Twitter: &quot;🤗 Adopting Scoped Storage FAQ Scoped  storage protects your apps and user data while reducing clutter. Here are  some answers to get you started with Storage Access Framework,">
            <a:extLst>
              <a:ext uri="{FF2B5EF4-FFF2-40B4-BE49-F238E27FC236}">
                <a16:creationId xmlns:a16="http://schemas.microsoft.com/office/drawing/2014/main" id="{88BAE63F-B587-40A0-B264-8B791ED8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174" y="1994262"/>
            <a:ext cx="33337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327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(APIs)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C600BE6-7854-4CB3-8C40-D2764A4963EE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8185276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Currently, there are four viable work arounds: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i="1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/sdcard/downloads/ </a:t>
            </a: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Folder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i="1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preserveLegacyExternalStorage</a:t>
            </a: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Manifest Flag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i="1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MANAGE_EXTERNAL_STORAGE P</a:t>
            </a: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ermission 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i="1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Secure Storage Manager </a:t>
            </a: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(SSM)</a:t>
            </a:r>
          </a:p>
          <a:p>
            <a:pPr lvl="1">
              <a:buFont typeface="Wingdings" panose="05000000000000000000" pitchFamily="2" charset="2"/>
              <a:buChar char=""/>
            </a:pPr>
            <a:endParaRPr lang="en-GB" sz="18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Each work-around has some pros/cons and some are a Zebra value-add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Lets take a closer look at each of them…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Scoped Storage – What are the workarounds?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469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(APIs)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C600BE6-7854-4CB3-8C40-D2764A4963EE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7405100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"/>
            </a:pPr>
            <a:r>
              <a:rPr lang="en-GB" sz="22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/sdcard/Download/ folder is exempt from Scoped Storage – these files are world readable &amp; writeable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2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2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This is a low-security, low-effort way of migrating applications for A11 compatibility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2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2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Personal assumption is this will not persist in A12 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22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Likely not a business decision, rather a technical limitation </a:t>
            </a:r>
          </a:p>
          <a:p>
            <a:pPr marL="0" indent="0">
              <a:buNone/>
            </a:pPr>
            <a:endParaRPr lang="en-GB" sz="22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Scoped Storage – /sdcard/Download/ folder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83E4A53-D5D6-49BC-889B-E74A9B4DD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717130"/>
              </p:ext>
            </p:extLst>
          </p:nvPr>
        </p:nvGraphicFramePr>
        <p:xfrm>
          <a:off x="8548382" y="2926657"/>
          <a:ext cx="3251001" cy="1385284"/>
        </p:xfrm>
        <a:graphic>
          <a:graphicData uri="http://schemas.openxmlformats.org/drawingml/2006/table">
            <a:tbl>
              <a:tblPr firstRow="1" bandRow="1"/>
              <a:tblGrid>
                <a:gridCol w="2466262">
                  <a:extLst>
                    <a:ext uri="{9D8B030D-6E8A-4147-A177-3AD203B41FA5}">
                      <a16:colId xmlns:a16="http://schemas.microsoft.com/office/drawing/2014/main" val="2290352801"/>
                    </a:ext>
                  </a:extLst>
                </a:gridCol>
                <a:gridCol w="784739">
                  <a:extLst>
                    <a:ext uri="{9D8B030D-6E8A-4147-A177-3AD203B41FA5}">
                      <a16:colId xmlns:a16="http://schemas.microsoft.com/office/drawing/2014/main" val="3020341535"/>
                    </a:ext>
                  </a:extLst>
                </a:gridCol>
              </a:tblGrid>
              <a:tr h="36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Secure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û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505019"/>
                  </a:ext>
                </a:extLst>
              </a:tr>
              <a:tr h="36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Available on consumer devices?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9552271"/>
                  </a:ext>
                </a:extLst>
              </a:tr>
              <a:tr h="3246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Google Play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412039"/>
                  </a:ext>
                </a:extLst>
              </a:tr>
              <a:tr h="3246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Supported in A12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û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576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385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(APIs)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C600BE6-7854-4CB3-8C40-D2764A4963EE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5920249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Applications can request the MANAGE_EXTERNAL_STORAGE permission which will exempt them from Scoped Storage restrictions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This is a signature level permission but is exposed on Zebra devices via MX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Apps which request this permission are individually reviewed by Google &amp; are likely to be rejected from the Play Store</a:t>
            </a:r>
          </a:p>
          <a:p>
            <a:pPr marL="0" indent="0">
              <a:buNone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Scoped Storage – MANAGE_EXTERNAL_STORAGE Permission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0071689-9344-49D4-878F-01A3E1E10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518704"/>
              </p:ext>
            </p:extLst>
          </p:nvPr>
        </p:nvGraphicFramePr>
        <p:xfrm>
          <a:off x="8068023" y="2494088"/>
          <a:ext cx="2723194" cy="1130456"/>
        </p:xfrm>
        <a:graphic>
          <a:graphicData uri="http://schemas.openxmlformats.org/drawingml/2006/table">
            <a:tbl>
              <a:tblPr firstRow="1" bandRow="1"/>
              <a:tblGrid>
                <a:gridCol w="2065859">
                  <a:extLst>
                    <a:ext uri="{9D8B030D-6E8A-4147-A177-3AD203B41FA5}">
                      <a16:colId xmlns:a16="http://schemas.microsoft.com/office/drawing/2014/main" val="1344360602"/>
                    </a:ext>
                  </a:extLst>
                </a:gridCol>
                <a:gridCol w="657335">
                  <a:extLst>
                    <a:ext uri="{9D8B030D-6E8A-4147-A177-3AD203B41FA5}">
                      <a16:colId xmlns:a16="http://schemas.microsoft.com/office/drawing/2014/main" val="2203711772"/>
                    </a:ext>
                  </a:extLst>
                </a:gridCol>
              </a:tblGrid>
              <a:tr h="3003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Secure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798012"/>
                  </a:ext>
                </a:extLst>
              </a:tr>
              <a:tr h="3003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Available on consumer devices?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û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992039"/>
                  </a:ext>
                </a:extLst>
              </a:tr>
              <a:tr h="24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Google Play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û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598402"/>
                  </a:ext>
                </a:extLst>
              </a:tr>
              <a:tr h="24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Supported in A12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987139"/>
                  </a:ext>
                </a:extLst>
              </a:tr>
            </a:tbl>
          </a:graphicData>
        </a:graphic>
      </p:graphicFrame>
      <p:pic>
        <p:nvPicPr>
          <p:cNvPr id="8" name="Picture 7" descr="A picture containing text, monitor, screen, television&#10;&#10;Description automatically generated">
            <a:extLst>
              <a:ext uri="{FF2B5EF4-FFF2-40B4-BE49-F238E27FC236}">
                <a16:creationId xmlns:a16="http://schemas.microsoft.com/office/drawing/2014/main" id="{1BEA4886-EF6C-4BF8-B03C-2965F91BB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41" y="3624044"/>
            <a:ext cx="5524759" cy="1988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D8EB12-3BCF-4B6B-B13E-9598FC547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292" y="5749816"/>
            <a:ext cx="625792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42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(APIs)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C600BE6-7854-4CB3-8C40-D2764A4963EE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6465533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Application UPDATES can opt-out with new Manifest Tag: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i="1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preserveLegacyExternalStorage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Workflow: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Create app &amp; target A10 (API 29)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Install application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Update app version &amp; target A11 (API 30)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Add </a:t>
            </a:r>
            <a:r>
              <a:rPr lang="en-GB" sz="1800" i="1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preserveLegacyExternalStorage</a:t>
            </a: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flag to manifest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Update application on device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Access to storage locations will now function as it did in A9</a:t>
            </a:r>
          </a:p>
          <a:p>
            <a:pPr marL="0" indent="0">
              <a:buNone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Scoped Storage – Secure Workaround, but with Caveat, pt.2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3273442-E29B-4C5E-9179-648642B0A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06" y="3584321"/>
            <a:ext cx="4434192" cy="2315546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6D2B4D3-8856-4AC6-90DB-2B730AAA9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270007"/>
              </p:ext>
            </p:extLst>
          </p:nvPr>
        </p:nvGraphicFramePr>
        <p:xfrm>
          <a:off x="8568805" y="2509533"/>
          <a:ext cx="2723194" cy="1130456"/>
        </p:xfrm>
        <a:graphic>
          <a:graphicData uri="http://schemas.openxmlformats.org/drawingml/2006/table">
            <a:tbl>
              <a:tblPr firstRow="1" bandRow="1"/>
              <a:tblGrid>
                <a:gridCol w="2065859">
                  <a:extLst>
                    <a:ext uri="{9D8B030D-6E8A-4147-A177-3AD203B41FA5}">
                      <a16:colId xmlns:a16="http://schemas.microsoft.com/office/drawing/2014/main" val="1344360602"/>
                    </a:ext>
                  </a:extLst>
                </a:gridCol>
                <a:gridCol w="657335">
                  <a:extLst>
                    <a:ext uri="{9D8B030D-6E8A-4147-A177-3AD203B41FA5}">
                      <a16:colId xmlns:a16="http://schemas.microsoft.com/office/drawing/2014/main" val="2203711772"/>
                    </a:ext>
                  </a:extLst>
                </a:gridCol>
              </a:tblGrid>
              <a:tr h="3003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Secure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798012"/>
                  </a:ext>
                </a:extLst>
              </a:tr>
              <a:tr h="3003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Available on consumer devices?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992039"/>
                  </a:ext>
                </a:extLst>
              </a:tr>
              <a:tr h="24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Google Play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598402"/>
                  </a:ext>
                </a:extLst>
              </a:tr>
              <a:tr h="24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Supported in A12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û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987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9279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Zebra Changes for A11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811E2D0-977F-46FF-B1AA-CEBD5C603816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5195999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Content Provider from Zebra 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Allows sharing of data across multiple applications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Optional file-persistence over enterprise resets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Comes pre-installed on all A11 builds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D924D29-719A-46CA-9017-5EB427E64126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Secure Storage Manager – What is it?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7EDF39B-44DD-42E1-AD4A-C1B4CF67B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152404"/>
              </p:ext>
            </p:extLst>
          </p:nvPr>
        </p:nvGraphicFramePr>
        <p:xfrm>
          <a:off x="8423958" y="3316661"/>
          <a:ext cx="2723194" cy="1130456"/>
        </p:xfrm>
        <a:graphic>
          <a:graphicData uri="http://schemas.openxmlformats.org/drawingml/2006/table">
            <a:tbl>
              <a:tblPr firstRow="1" bandRow="1"/>
              <a:tblGrid>
                <a:gridCol w="2065859">
                  <a:extLst>
                    <a:ext uri="{9D8B030D-6E8A-4147-A177-3AD203B41FA5}">
                      <a16:colId xmlns:a16="http://schemas.microsoft.com/office/drawing/2014/main" val="1344360602"/>
                    </a:ext>
                  </a:extLst>
                </a:gridCol>
                <a:gridCol w="657335">
                  <a:extLst>
                    <a:ext uri="{9D8B030D-6E8A-4147-A177-3AD203B41FA5}">
                      <a16:colId xmlns:a16="http://schemas.microsoft.com/office/drawing/2014/main" val="2203711772"/>
                    </a:ext>
                  </a:extLst>
                </a:gridCol>
              </a:tblGrid>
              <a:tr h="3003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Secure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798012"/>
                  </a:ext>
                </a:extLst>
              </a:tr>
              <a:tr h="3003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Available on consumer devices?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</a:rPr>
                        <a:t>û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992039"/>
                  </a:ext>
                </a:extLst>
              </a:tr>
              <a:tr h="24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Google Play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598402"/>
                  </a:ext>
                </a:extLst>
              </a:tr>
              <a:tr h="24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647292"/>
                          </a:solidFill>
                          <a:effectLst/>
                          <a:latin typeface="Roboto" panose="02000000000000000000" pitchFamily="2" charset="0"/>
                        </a:rPr>
                        <a:t>Supported in A12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00B05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817" marR="5817" marT="581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987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3139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628129"/>
            <a:ext cx="10515600" cy="58659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Agenda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A904B-B953-4021-98FA-8F8F57754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994262"/>
            <a:ext cx="5196000" cy="41827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Overview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Trends Over Time (L -&gt; 11 (R))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A10 Recap (scoped storage, device identifiers &amp; more…)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Zebra Updates for A11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Slimmed Down OS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 err="1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DotCode</a:t>
            </a: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Erasures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Secure Storage Manager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More to come before release…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83BAAA3-75BB-4F91-AC91-461227730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272B1E-1825-451A-8D84-39B5DFC55A7C}"/>
              </a:ext>
            </a:extLst>
          </p:cNvPr>
          <p:cNvSpPr txBox="1">
            <a:spLocks/>
          </p:cNvSpPr>
          <p:nvPr/>
        </p:nvSpPr>
        <p:spPr>
          <a:xfrm>
            <a:off x="6095999" y="1994263"/>
            <a:ext cx="3981061" cy="4182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A11 Updates (APIs)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Scoped Storage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Permission changes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Custom Toast depreciations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A11 Updates (Utilities)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Wireless debugging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Screen recording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Test-App compatibility</a:t>
            </a:r>
          </a:p>
          <a:p>
            <a:pPr lvl="1">
              <a:buFont typeface="Wingdings" panose="05000000000000000000" pitchFamily="2" charset="2"/>
              <a:buChar char=""/>
            </a:pPr>
            <a:endParaRPr lang="en-GB" sz="18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endParaRPr lang="en-GB" sz="18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501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Zebra Changes for A11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811E2D0-977F-46FF-B1AA-CEBD5C603816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5195999" cy="41827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Accessed in the same way as standard Content Providers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Content Providers are essentially SQLite databases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6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Requires Read &amp; Write Manifest permissions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6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Requires query tag in Manifest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Secure Storage Manager exposes four interface APIs: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6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Insert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6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Update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6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Query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6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Delete</a:t>
            </a:r>
          </a:p>
          <a:p>
            <a:pPr lvl="1">
              <a:buFont typeface="Wingdings" panose="05000000000000000000" pitchFamily="2" charset="2"/>
              <a:buChar char=""/>
            </a:pPr>
            <a:endParaRPr lang="en-GB" sz="16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D924D29-719A-46CA-9017-5EB427E64126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Secure Storage Manager – How does it work?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CA8CD62-0FB3-4CC0-8A6B-5E002FA2A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02" y="2794139"/>
            <a:ext cx="5385732" cy="12697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F8267-25D8-4955-9F8B-D24E37207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82" y="3699917"/>
            <a:ext cx="5455129" cy="153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0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Zebra Changes for A11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3D924D29-719A-46CA-9017-5EB427E64126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Secure Storage Manager – How does it work?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24FD734-3171-45ED-B26D-51015D4A33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146467"/>
              </p:ext>
            </p:extLst>
          </p:nvPr>
        </p:nvGraphicFramePr>
        <p:xfrm>
          <a:off x="900000" y="2698933"/>
          <a:ext cx="8398081" cy="31167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31030">
                  <a:extLst>
                    <a:ext uri="{9D8B030D-6E8A-4147-A177-3AD203B41FA5}">
                      <a16:colId xmlns:a16="http://schemas.microsoft.com/office/drawing/2014/main" val="1899300370"/>
                    </a:ext>
                  </a:extLst>
                </a:gridCol>
                <a:gridCol w="5359036">
                  <a:extLst>
                    <a:ext uri="{9D8B030D-6E8A-4147-A177-3AD203B41FA5}">
                      <a16:colId xmlns:a16="http://schemas.microsoft.com/office/drawing/2014/main" val="3865206820"/>
                    </a:ext>
                  </a:extLst>
                </a:gridCol>
                <a:gridCol w="1208015">
                  <a:extLst>
                    <a:ext uri="{9D8B030D-6E8A-4147-A177-3AD203B41FA5}">
                      <a16:colId xmlns:a16="http://schemas.microsoft.com/office/drawing/2014/main" val="3621876121"/>
                    </a:ext>
                  </a:extLst>
                </a:gridCol>
              </a:tblGrid>
              <a:tr h="4452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38DCA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Key​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38DCA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Value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38DCA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Required?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14133624"/>
                  </a:ext>
                </a:extLst>
              </a:tr>
              <a:tr h="445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 err="1">
                          <a:solidFill>
                            <a:srgbClr val="738DCA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target_app_package</a:t>
                      </a:r>
                      <a:endParaRPr lang="en-US" sz="1100" dirty="0">
                        <a:solidFill>
                          <a:srgbClr val="738DCA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5E7DC2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Json array of applications which can access this data. Each object in the array needs to contain the package name &amp; signature of the application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B05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322084"/>
                  </a:ext>
                </a:extLst>
              </a:tr>
              <a:tr h="445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 err="1">
                          <a:solidFill>
                            <a:srgbClr val="738DCA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data_name</a:t>
                      </a:r>
                      <a:endParaRPr lang="en-US" sz="1100" dirty="0">
                        <a:solidFill>
                          <a:srgbClr val="738DCA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5E7DC2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unique name to identify data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B05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800" dirty="0">
                        <a:solidFill>
                          <a:srgbClr val="5E7DC2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2959303"/>
                  </a:ext>
                </a:extLst>
              </a:tr>
              <a:tr h="445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 err="1">
                          <a:solidFill>
                            <a:srgbClr val="738DCA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data_value</a:t>
                      </a:r>
                      <a:endParaRPr lang="en-US" sz="1100" dirty="0">
                        <a:solidFill>
                          <a:srgbClr val="738DCA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5E7DC2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any data (string or json)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B05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800" dirty="0">
                        <a:solidFill>
                          <a:srgbClr val="5E7DC2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4253861"/>
                  </a:ext>
                </a:extLst>
              </a:tr>
              <a:tr h="445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 err="1">
                          <a:solidFill>
                            <a:srgbClr val="738DCA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data_persist_required</a:t>
                      </a:r>
                      <a:endParaRPr lang="en-US" sz="1100" dirty="0">
                        <a:solidFill>
                          <a:srgbClr val="738DCA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5E7DC2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Whether persistence is required over Enterprise reset (true/false)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B05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800" dirty="0">
                        <a:solidFill>
                          <a:srgbClr val="5E7DC2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7152512"/>
                  </a:ext>
                </a:extLst>
              </a:tr>
              <a:tr h="445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 err="1">
                          <a:solidFill>
                            <a:srgbClr val="5E7DC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data_input_form</a:t>
                      </a:r>
                      <a:endParaRPr lang="en-US" sz="1100" dirty="0">
                        <a:solidFill>
                          <a:srgbClr val="5E7DC2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i="1" dirty="0">
                          <a:solidFill>
                            <a:srgbClr val="5E7DC2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plaintext =1, encrypted=2</a:t>
                      </a:r>
                      <a:endParaRPr lang="en-US" sz="1100" dirty="0">
                        <a:solidFill>
                          <a:srgbClr val="5E7DC2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Wingdings" panose="05000000000000000000" pitchFamily="2" charset="2"/>
                        </a:rPr>
                        <a:t></a:t>
                      </a:r>
                      <a:endParaRPr lang="en-US" sz="2800" dirty="0">
                        <a:solidFill>
                          <a:srgbClr val="5E7DC2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713914"/>
                  </a:ext>
                </a:extLst>
              </a:tr>
              <a:tr h="445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 err="1">
                          <a:solidFill>
                            <a:srgbClr val="5E7DC2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data_output_form</a:t>
                      </a:r>
                      <a:endParaRPr lang="en-US" sz="1100" dirty="0">
                        <a:solidFill>
                          <a:srgbClr val="5E7DC2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i="1" dirty="0">
                          <a:solidFill>
                            <a:srgbClr val="5E7DC2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plaintext=1, encrypted=2, keystrokes=3</a:t>
                      </a:r>
                      <a:endParaRPr lang="en-US" sz="1100" dirty="0">
                        <a:solidFill>
                          <a:srgbClr val="5E7DC2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Wingdings" panose="05000000000000000000" pitchFamily="2" charset="2"/>
                        </a:rPr>
                        <a:t></a:t>
                      </a:r>
                      <a:endParaRPr lang="en-US" sz="2800" dirty="0">
                        <a:solidFill>
                          <a:srgbClr val="5E7DC2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2298494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05B45B-ED55-4153-9760-51E7CCAB8D88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7388322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Each row in the Content Provider has the following columns:</a:t>
            </a:r>
          </a:p>
          <a:p>
            <a:pPr lvl="1">
              <a:buFont typeface="Wingdings" panose="05000000000000000000" pitchFamily="2" charset="2"/>
              <a:buChar char=""/>
            </a:pPr>
            <a:endParaRPr lang="en-GB" sz="16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32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D633EB1-CAEF-4967-BCF5-3CF8E58A1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2176826"/>
            <a:ext cx="4811576" cy="3987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Zebra Changes for A11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3D924D29-719A-46CA-9017-5EB427E64126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Secure Storage Manager – How does it work?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05B45B-ED55-4153-9760-51E7CCAB8D88}"/>
              </a:ext>
            </a:extLst>
          </p:cNvPr>
          <p:cNvSpPr txBox="1">
            <a:spLocks/>
          </p:cNvSpPr>
          <p:nvPr/>
        </p:nvSpPr>
        <p:spPr>
          <a:xfrm>
            <a:off x="2392577" y="2060561"/>
            <a:ext cx="1826422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Insert / Update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B904432-D789-4C2B-A040-4973A46E8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46" y="2176826"/>
            <a:ext cx="5657054" cy="398749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A624978-80C2-4608-9C65-32FA0A2E7034}"/>
              </a:ext>
            </a:extLst>
          </p:cNvPr>
          <p:cNvSpPr txBox="1">
            <a:spLocks/>
          </p:cNvSpPr>
          <p:nvPr/>
        </p:nvSpPr>
        <p:spPr>
          <a:xfrm>
            <a:off x="7730659" y="2060561"/>
            <a:ext cx="1826422" cy="365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Query</a:t>
            </a:r>
          </a:p>
        </p:txBody>
      </p:sp>
    </p:spTree>
    <p:extLst>
      <p:ext uri="{BB962C8B-B14F-4D97-AF65-F5344CB8AC3E}">
        <p14:creationId xmlns:p14="http://schemas.microsoft.com/office/powerpoint/2010/main" val="1598136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(APIs)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Scoped Storage – Recap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807935-2A8A-4C77-AA1C-BBA505A75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282915"/>
              </p:ext>
            </p:extLst>
          </p:nvPr>
        </p:nvGraphicFramePr>
        <p:xfrm>
          <a:off x="351391" y="2148763"/>
          <a:ext cx="11612818" cy="41324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184478">
                  <a:extLst>
                    <a:ext uri="{9D8B030D-6E8A-4147-A177-3AD203B41FA5}">
                      <a16:colId xmlns:a16="http://schemas.microsoft.com/office/drawing/2014/main" val="2260952293"/>
                    </a:ext>
                  </a:extLst>
                </a:gridCol>
                <a:gridCol w="2107085">
                  <a:extLst>
                    <a:ext uri="{9D8B030D-6E8A-4147-A177-3AD203B41FA5}">
                      <a16:colId xmlns:a16="http://schemas.microsoft.com/office/drawing/2014/main" val="3911190729"/>
                    </a:ext>
                  </a:extLst>
                </a:gridCol>
                <a:gridCol w="2107085">
                  <a:extLst>
                    <a:ext uri="{9D8B030D-6E8A-4147-A177-3AD203B41FA5}">
                      <a16:colId xmlns:a16="http://schemas.microsoft.com/office/drawing/2014/main" val="75266329"/>
                    </a:ext>
                  </a:extLst>
                </a:gridCol>
                <a:gridCol w="2107085">
                  <a:extLst>
                    <a:ext uri="{9D8B030D-6E8A-4147-A177-3AD203B41FA5}">
                      <a16:colId xmlns:a16="http://schemas.microsoft.com/office/drawing/2014/main" val="2716273554"/>
                    </a:ext>
                  </a:extLst>
                </a:gridCol>
                <a:gridCol w="2107085">
                  <a:extLst>
                    <a:ext uri="{9D8B030D-6E8A-4147-A177-3AD203B41FA5}">
                      <a16:colId xmlns:a16="http://schemas.microsoft.com/office/drawing/2014/main" val="3720076073"/>
                    </a:ext>
                  </a:extLst>
                </a:gridCol>
              </a:tblGrid>
              <a:tr h="804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64729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Secure</a:t>
                      </a:r>
                      <a:endParaRPr lang="en-US" dirty="0">
                        <a:solidFill>
                          <a:srgbClr val="64729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64729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Available on consumer devices?</a:t>
                      </a:r>
                      <a:endParaRPr lang="en-US" dirty="0">
                        <a:solidFill>
                          <a:srgbClr val="64729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64729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Google Play</a:t>
                      </a:r>
                      <a:endParaRPr lang="en-US" dirty="0">
                        <a:solidFill>
                          <a:srgbClr val="64729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64729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Supported in A12</a:t>
                      </a:r>
                      <a:endParaRPr lang="en-US" dirty="0">
                        <a:solidFill>
                          <a:srgbClr val="64729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26399573"/>
                  </a:ext>
                </a:extLst>
              </a:tr>
              <a:tr h="8045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 i="0" dirty="0">
                          <a:solidFill>
                            <a:srgbClr val="647292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/sdcard/Downloads/​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rgbClr val="FF000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(All apps can access &amp; modify files)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rgbClr val="00B05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2800" b="0" i="0" dirty="0">
                        <a:solidFill>
                          <a:srgbClr val="00B050"/>
                        </a:solidFill>
                        <a:effectLst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rgbClr val="00B05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2800" b="0" i="0" dirty="0">
                        <a:solidFill>
                          <a:srgbClr val="00B050"/>
                        </a:solidFill>
                        <a:effectLst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(No official confirmation, but highly unlikely to be supported through A12)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572356"/>
                  </a:ext>
                </a:extLst>
              </a:tr>
              <a:tr h="8045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 i="0" dirty="0">
                          <a:solidFill>
                            <a:srgbClr val="647292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Zebra Secure Storage Manager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rgbClr val="00B05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2800" b="0" i="0" dirty="0">
                        <a:solidFill>
                          <a:srgbClr val="00B050"/>
                        </a:solidFill>
                        <a:effectLst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rgbClr val="FF000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</a:t>
                      </a:r>
                      <a:endParaRPr lang="en-GB" sz="2800" b="0" i="0" dirty="0">
                        <a:solidFill>
                          <a:srgbClr val="00B050"/>
                        </a:solidFill>
                        <a:effectLst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rgbClr val="00B05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2800" b="0" i="0" dirty="0">
                        <a:solidFill>
                          <a:srgbClr val="00B050"/>
                        </a:solidFill>
                        <a:effectLst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rgbClr val="00B05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2800" b="0" i="0" dirty="0">
                        <a:solidFill>
                          <a:srgbClr val="00B050"/>
                        </a:solidFill>
                        <a:effectLst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5746538"/>
                  </a:ext>
                </a:extLst>
              </a:tr>
              <a:tr h="8045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solidFill>
                            <a:srgbClr val="647292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MANAGE_EXTERNAL_STORAGE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rgbClr val="00B05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2800" b="0" i="0" dirty="0">
                        <a:solidFill>
                          <a:srgbClr val="00B050"/>
                        </a:solidFill>
                        <a:effectLst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rgbClr val="FF000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</a:t>
                      </a:r>
                      <a:r>
                        <a:rPr lang="en-GB" sz="2800" b="0" i="0" dirty="0">
                          <a:solidFill>
                            <a:srgbClr val="00B05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dirty="0">
                          <a:solidFill>
                            <a:srgbClr val="FF000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(signature level protection)</a:t>
                      </a:r>
                      <a:endParaRPr lang="en-GB" sz="2800" b="0" i="0" dirty="0">
                        <a:solidFill>
                          <a:srgbClr val="FF0000"/>
                        </a:solidFill>
                        <a:effectLst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rgbClr val="FF000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dirty="0">
                          <a:solidFill>
                            <a:srgbClr val="FF000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(Individually reviewed by Play Team, exemptions </a:t>
                      </a:r>
                      <a:r>
                        <a:rPr lang="en-GB" sz="900" b="0" i="0" dirty="0">
                          <a:solidFill>
                            <a:srgbClr val="FF000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  <a:hlinkClick r:id="rId3"/>
                        </a:rPr>
                        <a:t>here</a:t>
                      </a:r>
                      <a:r>
                        <a:rPr lang="en-GB" sz="900" b="0" i="0" dirty="0">
                          <a:solidFill>
                            <a:srgbClr val="FF000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)</a:t>
                      </a:r>
                      <a:endParaRPr lang="en-GB" sz="2800" b="0" i="0" dirty="0">
                        <a:solidFill>
                          <a:srgbClr val="FF0000"/>
                        </a:solidFill>
                        <a:effectLst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rgbClr val="00B05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(No official confirmation, but highly likely to be supported through A12)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9933438"/>
                  </a:ext>
                </a:extLst>
              </a:tr>
              <a:tr h="8045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 i="0" dirty="0">
                          <a:solidFill>
                            <a:srgbClr val="647292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A10 -&gt; A11 App Updates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rgbClr val="00B05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2800" b="0" i="0" dirty="0">
                        <a:solidFill>
                          <a:srgbClr val="00B050"/>
                        </a:solidFill>
                        <a:effectLst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rgbClr val="00B05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2800" b="0" i="0" dirty="0">
                        <a:solidFill>
                          <a:srgbClr val="00B050"/>
                        </a:solidFill>
                        <a:effectLst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dirty="0">
                          <a:solidFill>
                            <a:srgbClr val="00B050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2800" b="0" i="0" dirty="0">
                        <a:solidFill>
                          <a:srgbClr val="00B050"/>
                        </a:solidFill>
                        <a:effectLst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  <a:sym typeface="Wingdings" panose="05000000000000000000" pitchFamily="2" charset="2"/>
                        </a:rPr>
                        <a:t>(No official confirmation, but highly unlikely to be supported through A12)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Roboto Thin" panose="02000000000000000000" pitchFamily="2" charset="0"/>
                        <a:ea typeface="Roboto Thin" panose="02000000000000000000" pitchFamily="2" charset="0"/>
                        <a:cs typeface="Roboto Thin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4111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146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17062E58-6464-43C5-A09F-01F28746F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25" y="341246"/>
            <a:ext cx="5736347" cy="5813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4A1EDFF-305F-45B7-92E4-0E92AFA4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406" y="2691355"/>
            <a:ext cx="2945187" cy="111356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GB" sz="4000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(Permissions Changes)</a:t>
            </a:r>
            <a:endParaRPr lang="en-US" sz="4000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D3A0C-E8A1-492C-8225-AA50C289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2A6504D-612D-4761-9442-E32F0B55A2C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944B1-CFA2-4E9A-9F6C-4BC44C6F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Zebra Technology DevTalk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90B8A-4449-46DD-8160-2651EABF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B5E53DF-75EB-431F-BE58-ECEE89AABC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437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(APIs)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C600BE6-7854-4CB3-8C40-D2764A4963EE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5626634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“While Using the App”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(Any App on A11)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 given option to grant the permission only a single time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Permission is revoked shortly after app is backgrounded – foreground services are unaffected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Deny / Don’t Ask Again Logic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(Any app on A11)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Tapping Deny twice is interpreted as Don’t Ask Again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Checkbox to prevent asking again is removed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Permissions Changes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8" name="Picture 7" descr="ec55-photography-product-front-facing.png">
            <a:extLst>
              <a:ext uri="{FF2B5EF4-FFF2-40B4-BE49-F238E27FC236}">
                <a16:creationId xmlns:a16="http://schemas.microsoft.com/office/drawing/2014/main" id="{551CADD7-6B54-41BA-A026-12D208400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667" y="2562922"/>
            <a:ext cx="2198322" cy="3859887"/>
          </a:xfrm>
          <a:prstGeom prst="rect">
            <a:avLst/>
          </a:prstGeom>
        </p:spPr>
      </p:pic>
      <p:pic>
        <p:nvPicPr>
          <p:cNvPr id="10" name="Picture 9" descr="ec55-photography-product-front-facing.png">
            <a:extLst>
              <a:ext uri="{FF2B5EF4-FFF2-40B4-BE49-F238E27FC236}">
                <a16:creationId xmlns:a16="http://schemas.microsoft.com/office/drawing/2014/main" id="{208105B1-73FA-492C-9E3C-E81D2E748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9989" y="2562921"/>
            <a:ext cx="2198322" cy="3859887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ABA69A-57A6-4207-B22F-C1E7063858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b="9736"/>
          <a:stretch/>
        </p:blipFill>
        <p:spPr>
          <a:xfrm>
            <a:off x="7589222" y="3253509"/>
            <a:ext cx="1585217" cy="26667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9CD075-7D65-4346-9A53-6CD10BB15715}"/>
              </a:ext>
            </a:extLst>
          </p:cNvPr>
          <p:cNvSpPr txBox="1"/>
          <p:nvPr/>
        </p:nvSpPr>
        <p:spPr>
          <a:xfrm>
            <a:off x="8101745" y="2354218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5E7DC2"/>
                </a:solidFill>
              </a:rPr>
              <a:t>A10</a:t>
            </a:r>
            <a:endParaRPr lang="en-US" b="1" dirty="0">
              <a:solidFill>
                <a:srgbClr val="5E7DC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AC0DF7-E0BE-4268-AEFA-3049C45CDCEB}"/>
              </a:ext>
            </a:extLst>
          </p:cNvPr>
          <p:cNvSpPr txBox="1"/>
          <p:nvPr/>
        </p:nvSpPr>
        <p:spPr>
          <a:xfrm>
            <a:off x="10300067" y="2385744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5E7DC2"/>
                </a:solidFill>
              </a:rPr>
              <a:t>A11</a:t>
            </a:r>
            <a:endParaRPr lang="en-US" b="1" dirty="0">
              <a:solidFill>
                <a:srgbClr val="5E7DC2"/>
              </a:solidFill>
            </a:endParaRPr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CF9815-FBC4-4F0D-B73D-BE438BCF59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 b="11151"/>
          <a:stretch/>
        </p:blipFill>
        <p:spPr>
          <a:xfrm>
            <a:off x="9783925" y="3253509"/>
            <a:ext cx="1558247" cy="2621355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F1DBE14-85CF-4527-89C2-E2BFFBA973C8}"/>
              </a:ext>
            </a:extLst>
          </p:cNvPr>
          <p:cNvSpPr txBox="1">
            <a:spLocks/>
          </p:cNvSpPr>
          <p:nvPr/>
        </p:nvSpPr>
        <p:spPr>
          <a:xfrm>
            <a:off x="0" y="6160256"/>
            <a:ext cx="1455606" cy="6969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0" tIns="0" rIns="0" bIns="0" numCol="1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A7FF"/>
              </a:buClr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/>
              </a:rPr>
              <a:t>Note: None of these changes affect apps where runtime permissions have been automatically granted</a:t>
            </a:r>
          </a:p>
        </p:txBody>
      </p:sp>
    </p:spTree>
    <p:extLst>
      <p:ext uri="{BB962C8B-B14F-4D97-AF65-F5344CB8AC3E}">
        <p14:creationId xmlns:p14="http://schemas.microsoft.com/office/powerpoint/2010/main" val="2733837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(APIs)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C600BE6-7854-4CB3-8C40-D2764A4963EE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5333019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Auto-reset of Permissions (Apps Targeting API 30+)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Permissions are revoked after app is un-used for “a few months”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User option to enable / disable auto-reset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“Remove permissions if app isn’t used” is false as the app targeted less than API level 30.  If you target 30+ this option is true by default, where shown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Permissions Changes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F1DBE14-85CF-4527-89C2-E2BFFBA973C8}"/>
              </a:ext>
            </a:extLst>
          </p:cNvPr>
          <p:cNvSpPr txBox="1">
            <a:spLocks/>
          </p:cNvSpPr>
          <p:nvPr/>
        </p:nvSpPr>
        <p:spPr>
          <a:xfrm>
            <a:off x="0" y="6160256"/>
            <a:ext cx="1455606" cy="6969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0" tIns="0" rIns="0" bIns="0" numCol="1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A7FF"/>
              </a:buClr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/>
              </a:rPr>
              <a:t>Note: None of these changes affect apps where runtime permissions have been automatically granted</a:t>
            </a:r>
          </a:p>
        </p:txBody>
      </p:sp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FDB2A21-10F7-41BC-9376-2D90CA3BA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691" y="2160125"/>
            <a:ext cx="1721764" cy="3443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ECC30F-D42A-4FE2-B7F7-3127ABD00010}"/>
              </a:ext>
            </a:extLst>
          </p:cNvPr>
          <p:cNvSpPr/>
          <p:nvPr/>
        </p:nvSpPr>
        <p:spPr>
          <a:xfrm>
            <a:off x="7650760" y="4454554"/>
            <a:ext cx="1593907" cy="931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96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(APIs)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C600BE6-7854-4CB3-8C40-D2764A4963EE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5333019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None of these changes affect apps where runtime permissions have been automatically granted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Automatically grant permissions via: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EMM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StageNow / MX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Note absence of “Remove permissions if app isn’t used” with EMM installation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Permissions Changes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F1DBE14-85CF-4527-89C2-E2BFFBA973C8}"/>
              </a:ext>
            </a:extLst>
          </p:cNvPr>
          <p:cNvSpPr txBox="1">
            <a:spLocks/>
          </p:cNvSpPr>
          <p:nvPr/>
        </p:nvSpPr>
        <p:spPr>
          <a:xfrm>
            <a:off x="0" y="6160256"/>
            <a:ext cx="1455606" cy="6969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0" tIns="0" rIns="0" bIns="0" numCol="1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A7FF"/>
              </a:buClr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/>
              </a:rPr>
              <a:t>Note: None of these changes affect apps where runtime permissions have been automatically granted</a:t>
            </a:r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D776E5C-AB07-4B10-B417-B8220D84F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323" y="3011648"/>
            <a:ext cx="1617409" cy="3234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41B256C-8BD6-4066-BF77-CF6C64DC2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943" y="3011648"/>
            <a:ext cx="1617410" cy="3234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DE7FC1-06FE-43C4-8210-856F14609C1E}"/>
              </a:ext>
            </a:extLst>
          </p:cNvPr>
          <p:cNvSpPr txBox="1"/>
          <p:nvPr/>
        </p:nvSpPr>
        <p:spPr>
          <a:xfrm>
            <a:off x="9688261" y="2340060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EMM</a:t>
            </a:r>
          </a:p>
          <a:p>
            <a:pPr algn="ctr"/>
            <a:r>
              <a:rPr lang="en-GB" dirty="0"/>
              <a:t>Installation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C25F4F-63FE-4167-B20F-506A8EB0A5BD}"/>
              </a:ext>
            </a:extLst>
          </p:cNvPr>
          <p:cNvSpPr txBox="1"/>
          <p:nvPr/>
        </p:nvSpPr>
        <p:spPr>
          <a:xfrm>
            <a:off x="7781882" y="2340062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Play Store</a:t>
            </a:r>
          </a:p>
          <a:p>
            <a:pPr algn="ctr"/>
            <a:r>
              <a:rPr lang="en-GB" dirty="0"/>
              <a:t>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87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(APIs)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Permissions Changes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F45C3EA-40EA-4917-9EBB-C3C9AE3C9EA3}"/>
              </a:ext>
            </a:extLst>
          </p:cNvPr>
          <p:cNvSpPr txBox="1">
            <a:spLocks/>
          </p:cNvSpPr>
          <p:nvPr/>
        </p:nvSpPr>
        <p:spPr>
          <a:xfrm>
            <a:off x="900002" y="1994262"/>
            <a:ext cx="6760431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System Alert Window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lang="en-US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User must manually grant permission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User must manually navigate to specific app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endParaRPr lang="en-US" sz="12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Recommendation to grant the permission programmatically</a:t>
            </a:r>
          </a:p>
          <a:p>
            <a:pPr lvl="1">
              <a:buFont typeface="Wingdings" panose="05000000000000000000" pitchFamily="2" charset="2"/>
              <a:buChar char=""/>
              <a:defRPr/>
            </a:pPr>
            <a:r>
              <a:rPr lang="en-US" sz="16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EMM &amp; OEMConfig</a:t>
            </a:r>
          </a:p>
          <a:p>
            <a:pPr lvl="1">
              <a:buFont typeface="Wingdings" panose="05000000000000000000" pitchFamily="2" charset="2"/>
              <a:buChar char="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StageNow </a:t>
            </a:r>
          </a:p>
          <a:p>
            <a:pPr lvl="1">
              <a:buFont typeface="Wingdings" panose="05000000000000000000" pitchFamily="2" charset="2"/>
              <a:buChar char=""/>
              <a:defRPr/>
            </a:pPr>
            <a:r>
              <a:rPr lang="en-US" sz="16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ProfileManager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F92A136-08D8-4DB1-B917-B9EA39F7546F}"/>
              </a:ext>
            </a:extLst>
          </p:cNvPr>
          <p:cNvSpPr txBox="1">
            <a:spLocks/>
          </p:cNvSpPr>
          <p:nvPr/>
        </p:nvSpPr>
        <p:spPr>
          <a:xfrm>
            <a:off x="0" y="6160256"/>
            <a:ext cx="1455606" cy="6969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0" tIns="0" rIns="0" bIns="0" numCol="1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A7FF"/>
              </a:buClr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/>
              </a:rPr>
              <a:t>Note: None of these changes affect apps where runtime permissions have been automatically granted</a:t>
            </a:r>
          </a:p>
        </p:txBody>
      </p:sp>
    </p:spTree>
    <p:extLst>
      <p:ext uri="{BB962C8B-B14F-4D97-AF65-F5344CB8AC3E}">
        <p14:creationId xmlns:p14="http://schemas.microsoft.com/office/powerpoint/2010/main" val="326112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17062E58-6464-43C5-A09F-01F28746F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25" y="341246"/>
            <a:ext cx="5736347" cy="5813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4A1EDFF-305F-45B7-92E4-0E92AFA4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406" y="2691355"/>
            <a:ext cx="3237078" cy="111356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GB" sz="4000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(Location Permissions Changes)</a:t>
            </a:r>
            <a:endParaRPr lang="en-US" sz="4000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D3A0C-E8A1-492C-8225-AA50C289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2A6504D-612D-4761-9442-E32F0B55A2C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944B1-CFA2-4E9A-9F6C-4BC44C6F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Zebra Technology DevTalk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90B8A-4449-46DD-8160-2651EABF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B5E53DF-75EB-431F-BE58-ECEE89AABC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3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4A1EDFF-305F-45B7-92E4-0E92AFA4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406" y="2691355"/>
            <a:ext cx="2945187" cy="111356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GB" sz="4000" b="1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Trends &amp; A10 Recap</a:t>
            </a:r>
            <a:endParaRPr lang="en-US" sz="4000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D3A0C-E8A1-492C-8225-AA50C289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2A6504D-612D-4761-9442-E32F0B55A2C3}" type="datetime1">
              <a:rPr lang="en-US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6/23/2021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944B1-CFA2-4E9A-9F6C-4BC44C6F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Zebra Technology DevTalk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90B8A-4449-46DD-8160-2651EABF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B5E53DF-75EB-431F-BE58-ECEE89AABC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17062E58-6464-43C5-A09F-01F28746F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25" y="341246"/>
            <a:ext cx="5736347" cy="581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66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(APIs)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C600BE6-7854-4CB3-8C40-D2764A4963EE}"/>
              </a:ext>
            </a:extLst>
          </p:cNvPr>
          <p:cNvSpPr txBox="1">
            <a:spLocks/>
          </p:cNvSpPr>
          <p:nvPr/>
        </p:nvSpPr>
        <p:spPr>
          <a:xfrm>
            <a:off x="900002" y="1994262"/>
            <a:ext cx="8504058" cy="41827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Android 11 makes several changes to how location permissions are handled: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Apps targeting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API level 30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(A11)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NOT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permitted to request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foreground and background location at the same time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They must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request ACCESS_BACKGROUND_LOCATION only after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user has granted either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FINE or COARSE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permission,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otherwise all permissions are automatically denied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Apps targeting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API level 29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(A10) or earlier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requesting both foreground and background location at the same time will present a warning dialog to the user.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default dialog includes a link to the Settings screen which is unlikely to work given Settings are typically disabled in enterprise deployments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Location Permissions Changes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F1DBE14-85CF-4527-89C2-E2BFFBA973C8}"/>
              </a:ext>
            </a:extLst>
          </p:cNvPr>
          <p:cNvSpPr txBox="1">
            <a:spLocks/>
          </p:cNvSpPr>
          <p:nvPr/>
        </p:nvSpPr>
        <p:spPr>
          <a:xfrm>
            <a:off x="0" y="6160256"/>
            <a:ext cx="1455606" cy="6969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0" tIns="0" rIns="0" bIns="0" numCol="1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A7FF"/>
              </a:buClr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/>
              </a:rPr>
              <a:t>Note: None of these changes affect apps where runtime permissions have been automatically granted</a:t>
            </a:r>
          </a:p>
        </p:txBody>
      </p:sp>
    </p:spTree>
    <p:extLst>
      <p:ext uri="{BB962C8B-B14F-4D97-AF65-F5344CB8AC3E}">
        <p14:creationId xmlns:p14="http://schemas.microsoft.com/office/powerpoint/2010/main" val="2267833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(APIs)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Location Permissions Changes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F1DBE14-85CF-4527-89C2-E2BFFBA973C8}"/>
              </a:ext>
            </a:extLst>
          </p:cNvPr>
          <p:cNvSpPr txBox="1">
            <a:spLocks/>
          </p:cNvSpPr>
          <p:nvPr/>
        </p:nvSpPr>
        <p:spPr>
          <a:xfrm>
            <a:off x="0" y="6160256"/>
            <a:ext cx="1455606" cy="6969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0" tIns="0" rIns="0" bIns="0" numCol="1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A7FF"/>
              </a:buClr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/>
              </a:rPr>
              <a:t>Note: None of these changes affect apps where runtime permissions have been automatically granted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7796960C-9044-4005-B51B-3B5244341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224593"/>
              </p:ext>
            </p:extLst>
          </p:nvPr>
        </p:nvGraphicFramePr>
        <p:xfrm>
          <a:off x="531845" y="2359721"/>
          <a:ext cx="10298267" cy="3455976"/>
        </p:xfrm>
        <a:graphic>
          <a:graphicData uri="http://schemas.openxmlformats.org/drawingml/2006/table">
            <a:tbl>
              <a:tblPr firstCol="1" bandRow="1"/>
              <a:tblGrid>
                <a:gridCol w="2705671">
                  <a:extLst>
                    <a:ext uri="{9D8B030D-6E8A-4147-A177-3AD203B41FA5}">
                      <a16:colId xmlns:a16="http://schemas.microsoft.com/office/drawing/2014/main" val="3949501793"/>
                    </a:ext>
                  </a:extLst>
                </a:gridCol>
                <a:gridCol w="1992525">
                  <a:extLst>
                    <a:ext uri="{9D8B030D-6E8A-4147-A177-3AD203B41FA5}">
                      <a16:colId xmlns:a16="http://schemas.microsoft.com/office/drawing/2014/main" val="1986677"/>
                    </a:ext>
                  </a:extLst>
                </a:gridCol>
                <a:gridCol w="1992525">
                  <a:extLst>
                    <a:ext uri="{9D8B030D-6E8A-4147-A177-3AD203B41FA5}">
                      <a16:colId xmlns:a16="http://schemas.microsoft.com/office/drawing/2014/main" val="3947260172"/>
                    </a:ext>
                  </a:extLst>
                </a:gridCol>
                <a:gridCol w="1992525">
                  <a:extLst>
                    <a:ext uri="{9D8B030D-6E8A-4147-A177-3AD203B41FA5}">
                      <a16:colId xmlns:a16="http://schemas.microsoft.com/office/drawing/2014/main" val="1567519949"/>
                    </a:ext>
                  </a:extLst>
                </a:gridCol>
                <a:gridCol w="1615021">
                  <a:extLst>
                    <a:ext uri="{9D8B030D-6E8A-4147-A177-3AD203B41FA5}">
                      <a16:colId xmlns:a16="http://schemas.microsoft.com/office/drawing/2014/main" val="1693199928"/>
                    </a:ext>
                  </a:extLst>
                </a:gridCol>
              </a:tblGrid>
              <a:tr h="3650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GB" dirty="0"/>
                        <a:t>OS Level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10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11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11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11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567777"/>
                  </a:ext>
                </a:extLst>
              </a:tr>
              <a:tr h="3650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GB" dirty="0"/>
                        <a:t>Target SDK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29 (A10)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29 (A10)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29 (A10)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30 (A11)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956676"/>
                  </a:ext>
                </a:extLst>
              </a:tr>
              <a:tr h="3650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Foreground Requested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459296"/>
                  </a:ext>
                </a:extLst>
              </a:tr>
              <a:tr h="618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Background Requested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×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132572"/>
                  </a:ext>
                </a:extLst>
              </a:tr>
              <a:tr h="17186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GB" dirty="0"/>
                        <a:t>Dialog Shown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7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609888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88C46F92-0734-40A2-9680-F72F12573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995" y="4204679"/>
            <a:ext cx="1625385" cy="14372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4AD0F9-DB55-4B15-A4E7-3A36F502F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041" y="4286302"/>
            <a:ext cx="1625385" cy="13556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65CFA5-49C0-4FA0-BFBA-5A89CFEDF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020" y="4153521"/>
            <a:ext cx="1524317" cy="1621201"/>
          </a:xfrm>
          <a:prstGeom prst="rect">
            <a:avLst/>
          </a:prstGeom>
        </p:spPr>
      </p:pic>
      <p:pic>
        <p:nvPicPr>
          <p:cNvPr id="25" name="Picture 24" descr="Logo, icon&#10;&#10;Description automatically generated">
            <a:extLst>
              <a:ext uri="{FF2B5EF4-FFF2-40B4-BE49-F238E27FC236}">
                <a16:creationId xmlns:a16="http://schemas.microsoft.com/office/drawing/2014/main" id="{C6AB0744-71E1-4065-835C-BA4F6AD3C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31" y="4366761"/>
            <a:ext cx="1275181" cy="127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49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17062E58-6464-43C5-A09F-01F28746F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25" y="341246"/>
            <a:ext cx="5736347" cy="5813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4A1EDFF-305F-45B7-92E4-0E92AFA4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406" y="2691355"/>
            <a:ext cx="3237078" cy="111356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GB" sz="4000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(Misc.)</a:t>
            </a:r>
            <a:endParaRPr lang="en-US" sz="4000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D3A0C-E8A1-492C-8225-AA50C289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2A6504D-612D-4761-9442-E32F0B55A2C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944B1-CFA2-4E9A-9F6C-4BC44C6F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Zebra Technology DevTalk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90B8A-4449-46DD-8160-2651EABF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B5E53DF-75EB-431F-BE58-ECEE89AABC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23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(APIs)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Foreground Service Types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F45C3EA-40EA-4917-9EBB-C3C9AE3C9EA3}"/>
              </a:ext>
            </a:extLst>
          </p:cNvPr>
          <p:cNvSpPr txBox="1">
            <a:spLocks/>
          </p:cNvSpPr>
          <p:nvPr/>
        </p:nvSpPr>
        <p:spPr>
          <a:xfrm>
            <a:off x="900002" y="1994262"/>
            <a:ext cx="7572194" cy="41827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Android 10 introduced Foreground Service Types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If your foreground service accessed device location, then you need to give it the “location” type.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Android 11 extends Foreground Service Types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If your application accesses the camera, give it the “camera” type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If your application accesses the microphone, give it the “microphone” type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These types allow Android to determine what these services are allowed to do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E.g. FGS launched from a background app cannot use the camera or microphone</a:t>
            </a: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C1ECAFB-DC10-4950-B6E3-6DACB9D3C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196" y="3730550"/>
            <a:ext cx="632857" cy="632857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11D8BBC6-E0FA-405E-A024-695950633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196" y="4538974"/>
            <a:ext cx="632858" cy="632858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304CAB52-11FA-4E92-A878-A19F5A6E8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196" y="2922125"/>
            <a:ext cx="632858" cy="63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58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c55-photography-product-front-facing.png">
            <a:extLst>
              <a:ext uri="{FF2B5EF4-FFF2-40B4-BE49-F238E27FC236}">
                <a16:creationId xmlns:a16="http://schemas.microsoft.com/office/drawing/2014/main" id="{CD36E125-A769-40D7-90CF-6B935DE44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251" y="1951945"/>
            <a:ext cx="2198322" cy="38598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5E5258-22F3-44AC-885F-E82C34026B20}"/>
              </a:ext>
            </a:extLst>
          </p:cNvPr>
          <p:cNvSpPr/>
          <p:nvPr/>
        </p:nvSpPr>
        <p:spPr>
          <a:xfrm>
            <a:off x="8361628" y="2713972"/>
            <a:ext cx="1547482" cy="2312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(APIs)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C600BE6-7854-4CB3-8C40-D2764A4963EE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5609856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Custom Toasts are deprecated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Any application that tries to launch a custom toast from the background will fail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Any application that tries to launch a custom toast from the foreground will succeed but log a warning.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Custom Toast Depreciation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0E662B-D649-4EA8-8EB8-2F0066039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28" y="4728904"/>
            <a:ext cx="1547482" cy="297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018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17062E58-6464-43C5-A09F-01F28746F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25" y="341246"/>
            <a:ext cx="5736347" cy="5813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4A1EDFF-305F-45B7-92E4-0E92AFA4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406" y="2691355"/>
            <a:ext cx="2945187" cy="111356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GB" sz="4000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(Utilities)</a:t>
            </a:r>
            <a:endParaRPr lang="en-US" sz="4000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D3A0C-E8A1-492C-8225-AA50C289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2A6504D-612D-4761-9442-E32F0B55A2C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944B1-CFA2-4E9A-9F6C-4BC44C6F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Zebra Technology DevTalk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90B8A-4449-46DD-8160-2651EABF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B5E53DF-75EB-431F-BE58-ECEE89AABC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453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(Utilities)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C600BE6-7854-4CB3-8C40-D2764A4963EE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8185276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Screen recording built-in &amp; available from quick-settings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Screen Recording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21201B-4296-490E-A89B-731F8E2F3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7" y="2976371"/>
            <a:ext cx="2585665" cy="2821709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482E1B-2F37-41C3-B42E-2C05E82F7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32" y="2976371"/>
            <a:ext cx="2710276" cy="2821709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ADFB40-489F-4B5D-B41E-CD9401791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75" y="2976371"/>
            <a:ext cx="2681557" cy="2821709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1C88E41-A1DF-426E-B9F4-D45F723BD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564" y="2976371"/>
            <a:ext cx="3583321" cy="282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19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(Utilities)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C600BE6-7854-4CB3-8C40-D2764A4963EE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8185276" cy="41827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Allows enabling Wireless Debugging without having to connect the device first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Official Docs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Update to the latest SDK Platform tools 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Enable Wireless debugging from the developer options 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On the dialog that asks Allow wireless debugging on this network? Click Allow.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Select Pair device with pairing code.  Note the pairing code, IP address &amp; port number.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adb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pair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ipaddr:port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using the IP address and port from the previous step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Enter the pairing code from step 4.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"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adb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connect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ipaddr:port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using the IP address and port under wireless debugging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Wireless </a:t>
            </a:r>
            <a:r>
              <a:rPr lang="en-GB" sz="2000" b="1" dirty="0">
                <a:solidFill>
                  <a:srgbClr val="647292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DB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7" name="Picture 3" descr="wireless adb pairing dialog">
            <a:extLst>
              <a:ext uri="{FF2B5EF4-FFF2-40B4-BE49-F238E27FC236}">
                <a16:creationId xmlns:a16="http://schemas.microsoft.com/office/drawing/2014/main" id="{089C0205-8DBD-4951-9308-631BA6A4A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089" y="3186340"/>
            <a:ext cx="2382982" cy="15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891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(Utilities)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Wireless </a:t>
            </a:r>
            <a:r>
              <a:rPr lang="en-GB" sz="2000" b="1" dirty="0">
                <a:solidFill>
                  <a:srgbClr val="647292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DB – demo from Darryn Campbell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8" name="Wireless Debugging">
            <a:hlinkClick r:id="" action="ppaction://media"/>
            <a:extLst>
              <a:ext uri="{FF2B5EF4-FFF2-40B4-BE49-F238E27FC236}">
                <a16:creationId xmlns:a16="http://schemas.microsoft.com/office/drawing/2014/main" id="{4BC90858-0123-4EEF-B013-62C61255C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845" y="1649414"/>
            <a:ext cx="8134548" cy="45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2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A11 Updates (Utilities)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651E3A4A-D9F7-4862-B7ED-61D3FE02D665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Test App Compatibility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FB255B-370D-4A71-B8AE-CC059E993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703" y="2575249"/>
            <a:ext cx="1696519" cy="35669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D62FF4-F03D-4740-A835-67A50D173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074" y="2575249"/>
            <a:ext cx="1696519" cy="35669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13D4C30-96D6-4752-A3D1-6D8573ED2097}"/>
              </a:ext>
            </a:extLst>
          </p:cNvPr>
          <p:cNvSpPr txBox="1">
            <a:spLocks/>
          </p:cNvSpPr>
          <p:nvPr/>
        </p:nvSpPr>
        <p:spPr>
          <a:xfrm>
            <a:off x="900001" y="1994262"/>
            <a:ext cx="6144611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Selectively enable the new Android 11 restrictions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Useful for testing your app as you address the new Android restrictions incrementally.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Only (currently) applicable for changes from Android 10 -&gt; Android 11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E7DC2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E7DC2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For testing / debugging only – not for use in production.</a:t>
            </a:r>
          </a:p>
        </p:txBody>
      </p:sp>
    </p:spTree>
    <p:extLst>
      <p:ext uri="{BB962C8B-B14F-4D97-AF65-F5344CB8AC3E}">
        <p14:creationId xmlns:p14="http://schemas.microsoft.com/office/powerpoint/2010/main" val="1291198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Overview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F20334D-146E-4837-9646-01CC9B70CBBB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Trends Over Time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1383B5A1-8FD7-48C9-81A8-5DEABE2D6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435673"/>
              </p:ext>
            </p:extLst>
          </p:nvPr>
        </p:nvGraphicFramePr>
        <p:xfrm>
          <a:off x="531844" y="2227300"/>
          <a:ext cx="11439240" cy="40963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9905">
                  <a:extLst>
                    <a:ext uri="{9D8B030D-6E8A-4147-A177-3AD203B41FA5}">
                      <a16:colId xmlns:a16="http://schemas.microsoft.com/office/drawing/2014/main" val="972502308"/>
                    </a:ext>
                  </a:extLst>
                </a:gridCol>
                <a:gridCol w="1429905">
                  <a:extLst>
                    <a:ext uri="{9D8B030D-6E8A-4147-A177-3AD203B41FA5}">
                      <a16:colId xmlns:a16="http://schemas.microsoft.com/office/drawing/2014/main" val="3779497638"/>
                    </a:ext>
                  </a:extLst>
                </a:gridCol>
                <a:gridCol w="1429905">
                  <a:extLst>
                    <a:ext uri="{9D8B030D-6E8A-4147-A177-3AD203B41FA5}">
                      <a16:colId xmlns:a16="http://schemas.microsoft.com/office/drawing/2014/main" val="1411243542"/>
                    </a:ext>
                  </a:extLst>
                </a:gridCol>
                <a:gridCol w="1429905">
                  <a:extLst>
                    <a:ext uri="{9D8B030D-6E8A-4147-A177-3AD203B41FA5}">
                      <a16:colId xmlns:a16="http://schemas.microsoft.com/office/drawing/2014/main" val="1849566346"/>
                    </a:ext>
                  </a:extLst>
                </a:gridCol>
                <a:gridCol w="1429905">
                  <a:extLst>
                    <a:ext uri="{9D8B030D-6E8A-4147-A177-3AD203B41FA5}">
                      <a16:colId xmlns:a16="http://schemas.microsoft.com/office/drawing/2014/main" val="2561293088"/>
                    </a:ext>
                  </a:extLst>
                </a:gridCol>
                <a:gridCol w="1429905">
                  <a:extLst>
                    <a:ext uri="{9D8B030D-6E8A-4147-A177-3AD203B41FA5}">
                      <a16:colId xmlns:a16="http://schemas.microsoft.com/office/drawing/2014/main" val="148667561"/>
                    </a:ext>
                  </a:extLst>
                </a:gridCol>
                <a:gridCol w="1429905">
                  <a:extLst>
                    <a:ext uri="{9D8B030D-6E8A-4147-A177-3AD203B41FA5}">
                      <a16:colId xmlns:a16="http://schemas.microsoft.com/office/drawing/2014/main" val="70347741"/>
                    </a:ext>
                  </a:extLst>
                </a:gridCol>
                <a:gridCol w="1429905">
                  <a:extLst>
                    <a:ext uri="{9D8B030D-6E8A-4147-A177-3AD203B41FA5}">
                      <a16:colId xmlns:a16="http://schemas.microsoft.com/office/drawing/2014/main" val="2681794823"/>
                    </a:ext>
                  </a:extLst>
                </a:gridCol>
              </a:tblGrid>
              <a:tr h="804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10439667"/>
                  </a:ext>
                </a:extLst>
              </a:tr>
              <a:tr h="8045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 i="0" dirty="0">
                          <a:solidFill>
                            <a:srgbClr val="738DCA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Running in the </a:t>
                      </a:r>
                    </a:p>
                    <a:p>
                      <a:pPr algn="ctr" rtl="0" fontAlgn="base"/>
                      <a:r>
                        <a:rPr lang="en-GB" sz="1400" b="1" i="0" dirty="0">
                          <a:solidFill>
                            <a:srgbClr val="738DCA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background​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Job 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Scheduler​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Doze mode​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Doze “on the go”​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Background restrictions​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Machine learning for intelligent </a:t>
                      </a:r>
                    </a:p>
                    <a:p>
                      <a:pPr algn="ctr" rtl="0" fontAlgn="base"/>
                      <a:r>
                        <a:rPr lang="en-US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restrictions​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 i="0" dirty="0">
                          <a:solidFill>
                            <a:srgbClr val="647292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New background location​ permission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647292"/>
                          </a:solidFill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Background Location permission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7946931"/>
                  </a:ext>
                </a:extLst>
              </a:tr>
              <a:tr h="8045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 i="0" dirty="0">
                          <a:solidFill>
                            <a:srgbClr val="738DCA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Notifications​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Quick 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settings &amp; notification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shade​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Long press to access options​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Direct reply &amp; bundled 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notifications​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Notification 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channels &amp; snooze​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Enhanced 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messaging 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experience​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 dirty="0">
                          <a:solidFill>
                            <a:srgbClr val="647292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Notification bubbles </a:t>
                      </a:r>
                    </a:p>
                    <a:p>
                      <a:pPr algn="ctr" rtl="0" fontAlgn="base"/>
                      <a:r>
                        <a:rPr lang="en-GB" sz="1200" b="1" i="0" dirty="0">
                          <a:solidFill>
                            <a:srgbClr val="647292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(native support)​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i="0" dirty="0">
                          <a:solidFill>
                            <a:srgbClr val="647292"/>
                          </a:solidFill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Foreground Service Types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6302580"/>
                  </a:ext>
                </a:extLst>
              </a:tr>
              <a:tr h="8045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solidFill>
                            <a:srgbClr val="738DCA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Other changes 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Material 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design​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Runtime 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permissions​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Multi-window​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Changes to the Google Play Store policies​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Non-SDK methods 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actively 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discouraged​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 dirty="0">
                          <a:solidFill>
                            <a:srgbClr val="647292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External storage </a:t>
                      </a:r>
                    </a:p>
                    <a:p>
                      <a:pPr algn="ctr" rtl="0" fontAlgn="base"/>
                      <a:r>
                        <a:rPr lang="en-GB" sz="1200" b="1" i="0" dirty="0">
                          <a:solidFill>
                            <a:srgbClr val="647292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changes​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126" rtl="0" eaLnBrk="1" latinLnBrk="0" hangingPunct="1"/>
                      <a:r>
                        <a:rPr lang="en-GB" sz="1200" b="1" kern="1200" dirty="0">
                          <a:solidFill>
                            <a:srgbClr val="647292"/>
                          </a:solidFill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Scoped Storage enforcement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1276636"/>
                  </a:ext>
                </a:extLst>
              </a:tr>
              <a:tr h="8045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 i="0" dirty="0">
                          <a:solidFill>
                            <a:srgbClr val="738DCA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Enterprise </a:t>
                      </a:r>
                    </a:p>
                    <a:p>
                      <a:pPr algn="ctr" rtl="0" fontAlgn="base"/>
                      <a:r>
                        <a:rPr lang="en-GB" sz="1400" b="1" i="0" dirty="0">
                          <a:solidFill>
                            <a:srgbClr val="738DCA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features​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Android for Work, app </a:t>
                      </a:r>
                    </a:p>
                    <a:p>
                      <a:pPr algn="ctr" rtl="0" fontAlgn="base"/>
                      <a:r>
                        <a:rPr lang="en-US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restrictions​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DO mode, lock task mode, 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managed 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configs​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DPM API 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enhancements​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DPM API 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enhancements​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DPM API </a:t>
                      </a:r>
                    </a:p>
                    <a:p>
                      <a:pPr algn="ctr" rtl="0" fontAlgn="base"/>
                      <a:r>
                        <a:rPr lang="en-GB" sz="1200" b="0" i="0" dirty="0">
                          <a:solidFill>
                            <a:srgbClr val="738DCA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enhancements​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 dirty="0">
                          <a:solidFill>
                            <a:srgbClr val="647292"/>
                          </a:solidFill>
                          <a:effectLst/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Transition to DO mode​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647292"/>
                          </a:solidFill>
                          <a:latin typeface="Roboto Thin" panose="02000000000000000000" pitchFamily="2" charset="0"/>
                          <a:ea typeface="Roboto Thin" panose="02000000000000000000" pitchFamily="2" charset="0"/>
                          <a:cs typeface="Roboto Thin" panose="02000000000000000000" pitchFamily="2" charset="0"/>
                        </a:rPr>
                        <a:t>DPM API enhancement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1124111"/>
                  </a:ext>
                </a:extLst>
              </a:tr>
            </a:tbl>
          </a:graphicData>
        </a:graphic>
      </p:graphicFrame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F5CD135-0553-4B8F-AF19-21B84C267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197" y="2314755"/>
            <a:ext cx="634631" cy="634631"/>
          </a:xfrm>
          <a:prstGeom prst="rect">
            <a:avLst/>
          </a:prstGeom>
        </p:spPr>
      </p:pic>
      <p:pic>
        <p:nvPicPr>
          <p:cNvPr id="15" name="Picture 14" descr="A close up of a building&#10;&#10;Description automatically generated">
            <a:extLst>
              <a:ext uri="{FF2B5EF4-FFF2-40B4-BE49-F238E27FC236}">
                <a16:creationId xmlns:a16="http://schemas.microsoft.com/office/drawing/2014/main" id="{7D106424-0387-4EB9-8004-25F66BC41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205" y="2340989"/>
            <a:ext cx="897984" cy="50287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53067D0-08A4-4FA4-85D5-EF811A059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182" y="2314754"/>
            <a:ext cx="634631" cy="634631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93D569F9-4578-4722-94A8-4BDFDD979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67" y="2240661"/>
            <a:ext cx="1184390" cy="789594"/>
          </a:xfrm>
          <a:prstGeom prst="rect">
            <a:avLst/>
          </a:prstGeom>
        </p:spPr>
      </p:pic>
      <p:pic>
        <p:nvPicPr>
          <p:cNvPr id="18" name="Picture 17" descr="A picture containing toy&#10;&#10;Description automatically generated">
            <a:extLst>
              <a:ext uri="{FF2B5EF4-FFF2-40B4-BE49-F238E27FC236}">
                <a16:creationId xmlns:a16="http://schemas.microsoft.com/office/drawing/2014/main" id="{EE2C8CFC-C33E-4E77-B101-DF8C85281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20" y="2171440"/>
            <a:ext cx="998955" cy="921258"/>
          </a:xfrm>
          <a:prstGeom prst="rect">
            <a:avLst/>
          </a:prstGeom>
        </p:spPr>
      </p:pic>
      <p:pic>
        <p:nvPicPr>
          <p:cNvPr id="19" name="Picture 18" descr="A picture containing food&#10;&#10;Description automatically generated">
            <a:extLst>
              <a:ext uri="{FF2B5EF4-FFF2-40B4-BE49-F238E27FC236}">
                <a16:creationId xmlns:a16="http://schemas.microsoft.com/office/drawing/2014/main" id="{BBC68062-AB09-4AD2-9737-DBC26B2382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13"/>
          <a:stretch/>
        </p:blipFill>
        <p:spPr>
          <a:xfrm>
            <a:off x="2410803" y="2261052"/>
            <a:ext cx="556131" cy="754256"/>
          </a:xfrm>
          <a:prstGeom prst="rect">
            <a:avLst/>
          </a:prstGeom>
        </p:spPr>
      </p:pic>
      <p:pic>
        <p:nvPicPr>
          <p:cNvPr id="20" name="Picture 19" descr="A picture containing green, light&#10;&#10;Description automatically generated">
            <a:extLst>
              <a:ext uri="{FF2B5EF4-FFF2-40B4-BE49-F238E27FC236}">
                <a16:creationId xmlns:a16="http://schemas.microsoft.com/office/drawing/2014/main" id="{66A3FA1A-E555-45FA-B969-AB313E5E68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01" y="2340989"/>
            <a:ext cx="445997" cy="578296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65332A3-31DC-49BE-B259-3EC0D81ABF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62" y="2341196"/>
            <a:ext cx="847344" cy="63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70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90BE056-5E94-4D58-BAEE-278AA9063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9617" y="2902795"/>
            <a:ext cx="5187823" cy="941220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Questions?</a:t>
            </a:r>
            <a:endParaRPr lang="en-US" sz="3200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457683AE-626E-4955-908E-4DED42982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9617" y="3928999"/>
            <a:ext cx="5075856" cy="941220"/>
          </a:xfrm>
        </p:spPr>
        <p:txBody>
          <a:bodyPr>
            <a:normAutofit/>
          </a:bodyPr>
          <a:lstStyle/>
          <a:p>
            <a:pPr algn="l"/>
            <a:r>
              <a:rPr lang="en-GB" sz="1400" dirty="0">
                <a:solidFill>
                  <a:srgbClr val="738DCA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James Swinton-Bland</a:t>
            </a:r>
          </a:p>
          <a:p>
            <a:pPr algn="l"/>
            <a:r>
              <a:rPr lang="en-GB" sz="1400" dirty="0">
                <a:solidFill>
                  <a:srgbClr val="738DCA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Developer Advocate EMEA</a:t>
            </a:r>
          </a:p>
          <a:p>
            <a:pPr algn="l"/>
            <a:r>
              <a:rPr lang="en-GB" sz="1400" dirty="0">
                <a:solidFill>
                  <a:srgbClr val="738DCA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James.swintonbland@zebra.com</a:t>
            </a:r>
            <a:endParaRPr lang="en-US" sz="1400" dirty="0">
              <a:solidFill>
                <a:srgbClr val="738DCA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61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A10 Recap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A904B-B953-4021-98FA-8F8F57754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1" y="1994262"/>
            <a:ext cx="5195999" cy="41827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"/>
            </a:pPr>
            <a:r>
              <a:rPr lang="en-US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Restricts access to files outside of applications installation directory or Scoped Storage</a:t>
            </a:r>
          </a:p>
          <a:p>
            <a:pPr marL="0" indent="0">
              <a:buNone/>
            </a:pPr>
            <a:endParaRPr lang="en-US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A10 provided a mechanism to opt-out via Manifest tag to allow developers to migrate their apps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Enforced for all applications on A11, with a few exceptions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F20334D-146E-4837-9646-01CC9B70CBBB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Scoped Storage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21" name="Picture 2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49C23BF-ED7E-4578-B286-4CFCB56E5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29" y="2819624"/>
            <a:ext cx="5091471" cy="253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0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A10 Recap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A904B-B953-4021-98FA-8F8F57754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994262"/>
            <a:ext cx="5450465" cy="418270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"/>
            </a:pPr>
            <a:r>
              <a:rPr lang="en-US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A10 prevents apps from accessing non-resettable device identifiers (IMEI, Serial &amp; MAC)</a:t>
            </a:r>
          </a:p>
          <a:p>
            <a:pPr>
              <a:buFont typeface="Wingdings" panose="05000000000000000000" pitchFamily="2" charset="2"/>
              <a:buChar char=""/>
            </a:pPr>
            <a:endParaRPr lang="en-US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DO applications request access with  READ_PRIVILEGED_PHONE_STATE permission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Zebra expose identifiers via Content Providers, protected by MX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F20334D-146E-4837-9646-01CC9B70CBBB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Device Identifiers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5" name="Picture 4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E44AA16-2E87-498F-B797-0A70EAE7C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83" y="2897219"/>
            <a:ext cx="5188667" cy="237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30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A10 Recap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A904B-B953-4021-98FA-8F8F57754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1" y="1994262"/>
            <a:ext cx="5333019" cy="41827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New permission introduced in A10 ACCESS_BACKGROUND_LOCATION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Restricts location permission to when the app is in the foreground (in use) 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4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4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Typical work-around is to launch a foreground service 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F20334D-146E-4837-9646-01CC9B70CBBB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Background Location Permissions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1ECDADB-312C-4AB6-9100-D33E1443F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6971" y="1994262"/>
            <a:ext cx="1797479" cy="36640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485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17062E58-6464-43C5-A09F-01F28746F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25" y="341246"/>
            <a:ext cx="5736347" cy="5813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4A1EDFF-305F-45B7-92E4-0E92AFA4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406" y="2691355"/>
            <a:ext cx="2945187" cy="111356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GB" sz="4000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Zebra Updates for A11</a:t>
            </a:r>
            <a:endParaRPr lang="en-US" sz="4000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D3A0C-E8A1-492C-8225-AA50C289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2A6504D-612D-4761-9442-E32F0B55A2C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944B1-CFA2-4E9A-9F6C-4BC44C6F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Zebra Technology DevTalk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90B8A-4449-46DD-8160-2651EABF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B5E53DF-75EB-431F-BE58-ECEE89AABC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264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1710-BC42-48E3-902B-D317A725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35192"/>
            <a:ext cx="10515600" cy="60711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472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Zebra Changes for A11</a:t>
            </a:r>
            <a:endParaRPr lang="en-US" b="1" dirty="0">
              <a:solidFill>
                <a:srgbClr val="6472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F563897-B204-4F3A-9EA5-F8459FE4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Zebra Technologies DevKitchen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1029F-6E8D-4161-B9B0-8F817A3AD0E5}"/>
              </a:ext>
            </a:extLst>
          </p:cNvPr>
          <p:cNvCxnSpPr>
            <a:cxnSpLocks/>
          </p:cNvCxnSpPr>
          <p:nvPr/>
        </p:nvCxnSpPr>
        <p:spPr>
          <a:xfrm>
            <a:off x="531845" y="435428"/>
            <a:ext cx="0" cy="972000"/>
          </a:xfrm>
          <a:prstGeom prst="line">
            <a:avLst/>
          </a:prstGeom>
          <a:ln w="12700">
            <a:solidFill>
              <a:srgbClr val="738D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811E2D0-977F-46FF-B1AA-CEBD5C603816}"/>
              </a:ext>
            </a:extLst>
          </p:cNvPr>
          <p:cNvSpPr txBox="1">
            <a:spLocks/>
          </p:cNvSpPr>
          <p:nvPr/>
        </p:nvSpPr>
        <p:spPr>
          <a:xfrm>
            <a:off x="900000" y="1994262"/>
            <a:ext cx="6683647" cy="41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Less apps come pre-installed as default and instead will be distributed by Google Play and/or Zebra Support Site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Key applications will still be shipped with the OS: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DataWedge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StageNow</a:t>
            </a:r>
          </a:p>
          <a:p>
            <a:pPr lvl="1">
              <a:buFont typeface="Wingdings" panose="05000000000000000000" pitchFamily="2" charset="2"/>
              <a:buChar char=""/>
            </a:pPr>
            <a:r>
              <a:rPr lang="en-GB" sz="18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RxLogger etc…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Wingdings" panose="05000000000000000000" pitchFamily="2" charset="2"/>
              <a:buChar char=""/>
            </a:pPr>
            <a:r>
              <a:rPr lang="en-GB" sz="2000" dirty="0">
                <a:solidFill>
                  <a:srgbClr val="5E7DC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Features can be released quicker, update packages will be smaller and will require less testing</a:t>
            </a:r>
          </a:p>
          <a:p>
            <a:pPr>
              <a:buFont typeface="Wingdings" panose="05000000000000000000" pitchFamily="2" charset="2"/>
              <a:buChar char=""/>
            </a:pPr>
            <a:endParaRPr lang="en-GB" sz="2000" dirty="0">
              <a:solidFill>
                <a:srgbClr val="5E7DC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D924D29-719A-46CA-9017-5EB427E64126}"/>
              </a:ext>
            </a:extLst>
          </p:cNvPr>
          <p:cNvSpPr txBox="1">
            <a:spLocks/>
          </p:cNvSpPr>
          <p:nvPr/>
        </p:nvSpPr>
        <p:spPr>
          <a:xfrm>
            <a:off x="900000" y="1042303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47292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Slimmed Down 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47292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171299"/>
      </p:ext>
    </p:extLst>
  </p:cSld>
  <p:clrMapOvr>
    <a:masterClrMapping/>
  </p:clrMapOvr>
</p:sld>
</file>

<file path=ppt/theme/theme1.xml><?xml version="1.0" encoding="utf-8"?>
<a:theme xmlns:a="http://schemas.openxmlformats.org/drawingml/2006/main" name="Test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2" id="{C04FF452-0486-423A-8B1F-F6ABFF96B0AC}" vid="{D009A14B-D27F-4FBE-83D4-7920A02724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12939</TotalTime>
  <Words>2248</Words>
  <Application>Microsoft Office PowerPoint</Application>
  <PresentationFormat>Widescreen</PresentationFormat>
  <Paragraphs>485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Roboto</vt:lpstr>
      <vt:lpstr>Roboto Light</vt:lpstr>
      <vt:lpstr>Roboto Thin</vt:lpstr>
      <vt:lpstr>Wingdings</vt:lpstr>
      <vt:lpstr>Test2</vt:lpstr>
      <vt:lpstr>Android 11 Enterprise Developer Overview</vt:lpstr>
      <vt:lpstr>Agenda</vt:lpstr>
      <vt:lpstr>Trends &amp; A10 Recap</vt:lpstr>
      <vt:lpstr>Overview</vt:lpstr>
      <vt:lpstr>A10 Recap</vt:lpstr>
      <vt:lpstr>A10 Recap</vt:lpstr>
      <vt:lpstr>A10 Recap</vt:lpstr>
      <vt:lpstr>Zebra Updates for A11</vt:lpstr>
      <vt:lpstr>Zebra Changes for A11</vt:lpstr>
      <vt:lpstr>Zebra Changes for A11</vt:lpstr>
      <vt:lpstr>Zebra Changes for A11</vt:lpstr>
      <vt:lpstr>A11 Updates (Scoped Storage)</vt:lpstr>
      <vt:lpstr>A11 Updates (APIs)</vt:lpstr>
      <vt:lpstr>A11 Updates (APIs)</vt:lpstr>
      <vt:lpstr>A11 Updates (APIs)</vt:lpstr>
      <vt:lpstr>A11 Updates (APIs)</vt:lpstr>
      <vt:lpstr>A11 Updates (APIs)</vt:lpstr>
      <vt:lpstr>A11 Updates (APIs)</vt:lpstr>
      <vt:lpstr>Zebra Changes for A11</vt:lpstr>
      <vt:lpstr>Zebra Changes for A11</vt:lpstr>
      <vt:lpstr>Zebra Changes for A11</vt:lpstr>
      <vt:lpstr>Zebra Changes for A11</vt:lpstr>
      <vt:lpstr>A11 Updates (APIs)</vt:lpstr>
      <vt:lpstr>A11 Updates (Permissions Changes)</vt:lpstr>
      <vt:lpstr>A11 Updates (APIs)</vt:lpstr>
      <vt:lpstr>A11 Updates (APIs)</vt:lpstr>
      <vt:lpstr>A11 Updates (APIs)</vt:lpstr>
      <vt:lpstr>A11 Updates (APIs)</vt:lpstr>
      <vt:lpstr>A11 Updates (Location Permissions Changes)</vt:lpstr>
      <vt:lpstr>A11 Updates (APIs)</vt:lpstr>
      <vt:lpstr>A11 Updates (APIs)</vt:lpstr>
      <vt:lpstr>A11 Updates (Misc.)</vt:lpstr>
      <vt:lpstr>A11 Updates (APIs)</vt:lpstr>
      <vt:lpstr>A11 Updates (APIs)</vt:lpstr>
      <vt:lpstr>A11 Updates (Utilities)</vt:lpstr>
      <vt:lpstr>A11 Updates (Utilities)</vt:lpstr>
      <vt:lpstr>A11 Updates (Utilities)</vt:lpstr>
      <vt:lpstr>A11 Updates (Utilities)</vt:lpstr>
      <vt:lpstr>A11 Updates (Utilities)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Android 11 Enterprise Developer Overview</dc:title>
  <dc:creator>Swinton-Bland, James</dc:creator>
  <cp:lastModifiedBy>Swinton-Bland, James</cp:lastModifiedBy>
  <cp:revision>52</cp:revision>
  <dcterms:created xsi:type="dcterms:W3CDTF">2021-03-04T16:00:14Z</dcterms:created>
  <dcterms:modified xsi:type="dcterms:W3CDTF">2021-06-23T08:43:24Z</dcterms:modified>
</cp:coreProperties>
</file>